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1"/>
  </p:notesMasterIdLst>
  <p:sldIdLst>
    <p:sldId id="256" r:id="rId2"/>
    <p:sldId id="267" r:id="rId3"/>
    <p:sldId id="257" r:id="rId4"/>
    <p:sldId id="266" r:id="rId5"/>
    <p:sldId id="269" r:id="rId6"/>
    <p:sldId id="268" r:id="rId7"/>
    <p:sldId id="258" r:id="rId8"/>
    <p:sldId id="259" r:id="rId9"/>
    <p:sldId id="270" r:id="rId1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919"/>
    <a:srgbClr val="7A2E4F"/>
    <a:srgbClr val="419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5099" autoAdjust="0"/>
  </p:normalViewPr>
  <p:slideViewPr>
    <p:cSldViewPr snapToGrid="0">
      <p:cViewPr varScale="1">
        <p:scale>
          <a:sx n="72" d="100"/>
          <a:sy n="72" d="100"/>
        </p:scale>
        <p:origin x="-744" y="-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CC4AA-E348-43D1-9DDB-DD9DC2160938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B4BFA-234E-4BFE-97FD-35AF8EA29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4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B4BFA-234E-4BFE-97FD-35AF8EA29A4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80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Teacher notes: communication can</a:t>
            </a:r>
            <a:r>
              <a:rPr lang="en-GB" baseline="0" dirty="0" smtClean="0"/>
              <a:t> be sent through variety of mediums – can students identify and think of any more different types?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B4BFA-234E-4BFE-97FD-35AF8EA29A4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5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Code</a:t>
            </a:r>
            <a:r>
              <a:rPr lang="en-GB" baseline="0" dirty="0" smtClean="0"/>
              <a:t> breaking history: Breaking of the extremely strong Enigma/Lorentz codes during WW2 necessitated the development of the first computer at Bletchley Park by Alan Turin.  Breaking the code is thought to have shortened the war by 2-4 years and led to important allied victories e.g. Battle of the Atlantic.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B4BFA-234E-4BFE-97FD-35AF8EA29A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48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Government Communications Headquarters (Cheltenham): etterkommeren av Bletchley hvor signalinformasjon er viktig for Storbritannia og EU.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B4BFA-234E-4BFE-97FD-35AF8EA29A4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7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Teacher</a:t>
            </a:r>
            <a:r>
              <a:rPr lang="en-GB" baseline="0" dirty="0" smtClean="0"/>
              <a:t> notes: ask students to explain how this cipher works.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B4BFA-234E-4BFE-97FD-35AF8EA29A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45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are a</a:t>
            </a:r>
            <a:r>
              <a:rPr lang="en-GB" baseline="0" dirty="0" smtClean="0"/>
              <a:t> spy</a:t>
            </a:r>
            <a:r>
              <a:rPr lang="en-GB" dirty="0" smtClean="0"/>
              <a:t> on the enemy</a:t>
            </a:r>
            <a:r>
              <a:rPr lang="en-GB" baseline="0" dirty="0" smtClean="0"/>
              <a:t> side of a river and must send vital intelligence to your side.  You need to construct a tower that will allow your friends to see your signals above the trees.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B4BFA-234E-4BFE-97FD-35AF8EA29A4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08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Lærernote: sluttpoenget her understreker at elevene trenger å designe et system som endrer kommunikasjonsarrayet på toppen av tårnet, men de har ikke lov til å berøre matrisen direkte. De bør bruke brytere / trinser / motorer etc. festet til basen for å skifte signal.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B4BFA-234E-4BFE-97FD-35AF8EA29A4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29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Dette er en foreslått materialeliste. Et mangfoldig utvalg bør brukes for å sikre at det er rom for en rekke like gyldige løsninger - en enkel åpenbar løsning bør unngås.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B4BFA-234E-4BFE-97FD-35AF8EA29A4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30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4BAD-E5F0-4E8C-B2B8-2D9077889E2A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33C9-9DCA-4605-A083-25A05965C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84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4BAD-E5F0-4E8C-B2B8-2D9077889E2A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33C9-9DCA-4605-A083-25A05965C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5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4BAD-E5F0-4E8C-B2B8-2D9077889E2A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33C9-9DCA-4605-A083-25A05965C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90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4BAD-E5F0-4E8C-B2B8-2D9077889E2A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33C9-9DCA-4605-A083-25A05965C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9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4BAD-E5F0-4E8C-B2B8-2D9077889E2A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33C9-9DCA-4605-A083-25A05965C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86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4BAD-E5F0-4E8C-B2B8-2D9077889E2A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33C9-9DCA-4605-A083-25A05965C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3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4BAD-E5F0-4E8C-B2B8-2D9077889E2A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33C9-9DCA-4605-A083-25A05965C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4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4BAD-E5F0-4E8C-B2B8-2D9077889E2A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33C9-9DCA-4605-A083-25A05965C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98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4BAD-E5F0-4E8C-B2B8-2D9077889E2A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33C9-9DCA-4605-A083-25A05965C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8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4BAD-E5F0-4E8C-B2B8-2D9077889E2A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33C9-9DCA-4605-A083-25A05965C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9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4BAD-E5F0-4E8C-B2B8-2D9077889E2A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33C9-9DCA-4605-A083-25A05965C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54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F4BAD-E5F0-4E8C-B2B8-2D9077889E2A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33C9-9DCA-4605-A083-25A05965C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80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1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766" y="4798081"/>
            <a:ext cx="3516887" cy="1042127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Corbel" panose="020B0503020204020204" pitchFamily="34" charset="0"/>
              </a:rPr>
              <a:t>Challenge </a:t>
            </a:r>
            <a:r>
              <a:rPr lang="en-GB" sz="3100" b="1" dirty="0" smtClean="0">
                <a:latin typeface="Corbel" panose="020B0503020204020204" pitchFamily="34" charset="0"/>
              </a:rPr>
              <a:t>(</a:t>
            </a:r>
            <a:r>
              <a:rPr lang="en-US" sz="3100" dirty="0"/>
              <a:t>Ch</a:t>
            </a:r>
            <a:r>
              <a:rPr lang="en-US" sz="3100"/>
              <a:t>ifferutfordringen)</a:t>
            </a:r>
            <a:r>
              <a:rPr lang="en-GB">
                <a:effectLst/>
              </a:rPr>
              <a:t> </a:t>
            </a:r>
            <a:endParaRPr lang="en-GB" b="1" dirty="0">
              <a:latin typeface="Corbel" panose="020B0503020204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04882" y="4035320"/>
            <a:ext cx="3406884" cy="2538640"/>
            <a:chOff x="1984924" y="3969318"/>
            <a:chExt cx="3406884" cy="2538640"/>
          </a:xfrm>
        </p:grpSpPr>
        <p:pic>
          <p:nvPicPr>
            <p:cNvPr id="6146" name="Picture 2" descr="Image result for ciph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6" b="26016"/>
            <a:stretch/>
          </p:blipFill>
          <p:spPr bwMode="auto">
            <a:xfrm>
              <a:off x="1984924" y="3969318"/>
              <a:ext cx="3406884" cy="1889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4196628" y="5787958"/>
              <a:ext cx="720000" cy="720000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3216128" y="694699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/>
            </a:r>
            <a:br>
              <a:rPr lang="en-GB" smtClean="0"/>
            </a:br>
            <a:endParaRPr lang="en-GB" sz="73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6" y="285506"/>
            <a:ext cx="5417877" cy="36649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04800" cap="sq" cmpd="sng">
            <a:solidFill>
              <a:srgbClr val="419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83" y="375920"/>
            <a:ext cx="10722225" cy="78303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/>
            </a:r>
            <a:br>
              <a:rPr lang="en-US"/>
            </a:br>
            <a:r>
              <a:rPr lang="en-US" sz="6000"/>
              <a:t>Kommunisere meldinger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9534" y="1534781"/>
            <a:ext cx="11226785" cy="4970474"/>
            <a:chOff x="575734" y="1182463"/>
            <a:chExt cx="11226785" cy="5322792"/>
          </a:xfrm>
        </p:grpSpPr>
        <p:pic>
          <p:nvPicPr>
            <p:cNvPr id="3074" name="Picture 2" descr="Image result for traffic light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25" r="12110"/>
            <a:stretch/>
          </p:blipFill>
          <p:spPr bwMode="auto">
            <a:xfrm>
              <a:off x="575734" y="1388627"/>
              <a:ext cx="1919816" cy="2725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loudspeak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34" y="4325927"/>
              <a:ext cx="3280614" cy="2155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Image result for semaphor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026" y="1363069"/>
              <a:ext cx="3855720" cy="2512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Image result for pho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989" y="4207891"/>
              <a:ext cx="2297363" cy="2297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Image result for telegraph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7566" y="4260423"/>
              <a:ext cx="3174953" cy="2155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Image result for postbox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550" y="1182463"/>
              <a:ext cx="1965380" cy="3023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Related image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75"/>
            <a:stretch/>
          </p:blipFill>
          <p:spPr bwMode="auto">
            <a:xfrm>
              <a:off x="8627566" y="1363069"/>
              <a:ext cx="1504002" cy="252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Image result for email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725" y="4352493"/>
              <a:ext cx="3081655" cy="173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2" name="Picture 20" descr="Image result for text message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9" t="4459" r="18347" b="2097"/>
            <a:stretch/>
          </p:blipFill>
          <p:spPr bwMode="auto">
            <a:xfrm>
              <a:off x="10403841" y="1363069"/>
              <a:ext cx="1382664" cy="2520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04800" cap="sq" cmpd="sng">
            <a:solidFill>
              <a:srgbClr val="419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1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colossus compu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2137" r="3065" b="2769"/>
          <a:stretch/>
        </p:blipFill>
        <p:spPr bwMode="auto">
          <a:xfrm>
            <a:off x="6319519" y="340379"/>
            <a:ext cx="5588001" cy="39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attle of atlan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0" y="3452154"/>
            <a:ext cx="3797434" cy="307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nigma machin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954"/>
          <a:stretch/>
        </p:blipFill>
        <p:spPr bwMode="auto">
          <a:xfrm>
            <a:off x="3730837" y="2193324"/>
            <a:ext cx="4768426" cy="464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04800" cap="sq" cmpd="sng">
            <a:solidFill>
              <a:srgbClr val="419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835" y="943044"/>
            <a:ext cx="4641850" cy="783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Hva er historien?</a:t>
            </a:r>
            <a:endParaRPr lang="en-GB" dirty="0">
              <a:solidFill>
                <a:srgbClr val="7A2E4F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5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de breaking challe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105627"/>
            <a:ext cx="8759833" cy="540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04800" cap="sq" cmpd="sng">
            <a:solidFill>
              <a:srgbClr val="419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38300" y="322184"/>
            <a:ext cx="8759833" cy="783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7A2E4F"/>
                </a:solidFill>
                <a:latin typeface="Corbel" panose="020B0503020204020204" pitchFamily="34" charset="0"/>
              </a:rPr>
              <a:t>GCHQ</a:t>
            </a:r>
            <a:endParaRPr lang="en-GB" dirty="0">
              <a:solidFill>
                <a:srgbClr val="7A2E4F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454" y="1042388"/>
            <a:ext cx="7620000" cy="5497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04800" cap="sq" cmpd="sng">
            <a:solidFill>
              <a:srgbClr val="419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38300" y="265034"/>
            <a:ext cx="8759833" cy="783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 smtClean="0">
                <a:solidFill>
                  <a:srgbClr val="7A2E4F"/>
                </a:solidFill>
                <a:latin typeface="Corbel" panose="020B0503020204020204" pitchFamily="34" charset="0"/>
              </a:rPr>
              <a:t>rehpiC</a:t>
            </a:r>
            <a:endParaRPr lang="en-GB" dirty="0">
              <a:solidFill>
                <a:srgbClr val="7A2E4F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9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iver val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33" y="1481857"/>
            <a:ext cx="8293965" cy="51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04800" cap="sq" cmpd="sng">
            <a:solidFill>
              <a:srgbClr val="419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38300" y="322184"/>
            <a:ext cx="8759833" cy="783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/>
          </a:p>
          <a:p>
            <a:pPr algn="ctr"/>
            <a:r>
              <a:rPr lang="en-US" sz="5400"/>
              <a:t>Scenariet</a:t>
            </a:r>
          </a:p>
        </p:txBody>
      </p:sp>
    </p:spTree>
    <p:extLst>
      <p:ext uri="{BB962C8B-B14F-4D97-AF65-F5344CB8AC3E}">
        <p14:creationId xmlns:p14="http://schemas.microsoft.com/office/powerpoint/2010/main" val="407380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rner.jpg" descr="corner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l="22791" t="17970" r="37426" b="37303"/>
          <a:stretch/>
        </p:blipFill>
        <p:spPr>
          <a:xfrm>
            <a:off x="-323850" y="3067051"/>
            <a:ext cx="2743200" cy="43624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442859"/>
            <a:ext cx="5524500" cy="71277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7A2E4F"/>
                </a:solidFill>
              </a:rPr>
              <a:t>Din chifferutfordring</a:t>
            </a:r>
            <a:r>
              <a:rPr lang="en-GB" dirty="0" smtClean="0">
                <a:solidFill>
                  <a:srgbClr val="7A2E4F"/>
                </a:solidFill>
                <a:latin typeface="Corbel" panose="020B0503020204020204" pitchFamily="34" charset="0"/>
              </a:rPr>
              <a:t>er</a:t>
            </a:r>
            <a:endParaRPr lang="en-GB" dirty="0">
              <a:solidFill>
                <a:srgbClr val="7A2E4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34" y="1399631"/>
            <a:ext cx="8278748" cy="3880773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7A2E4F"/>
                </a:solidFill>
              </a:rPr>
              <a:t>Send en kodet melding over hele rommet</a:t>
            </a:r>
          </a:p>
          <a:p>
            <a:r>
              <a:rPr lang="en-US">
                <a:solidFill>
                  <a:srgbClr val="7A2E4F"/>
                </a:solidFill>
              </a:rPr>
              <a:t>Meldingen vil være fire bokstaver lang</a:t>
            </a:r>
          </a:p>
          <a:p>
            <a:r>
              <a:rPr lang="en-US">
                <a:solidFill>
                  <a:srgbClr val="7A2E4F"/>
                </a:solidFill>
              </a:rPr>
              <a:t>Må bygge et kommunikasjonstårn som er høyere enn trærne (0,5 m)</a:t>
            </a:r>
          </a:p>
          <a:p>
            <a:r>
              <a:rPr lang="en-US">
                <a:solidFill>
                  <a:srgbClr val="7A2E4F"/>
                </a:solidFill>
              </a:rPr>
              <a:t>Du må sende en gitt melding til teamet ditt</a:t>
            </a:r>
          </a:p>
          <a:p>
            <a:r>
              <a:rPr lang="en-US">
                <a:solidFill>
                  <a:srgbClr val="7A2E4F"/>
                </a:solidFill>
              </a:rPr>
              <a:t>Andre lag kan prøve å tyde koden din</a:t>
            </a:r>
          </a:p>
          <a:p>
            <a:r>
              <a:rPr lang="en-US">
                <a:solidFill>
                  <a:srgbClr val="7A2E4F"/>
                </a:solidFill>
              </a:rPr>
              <a:t>Du har begrensede materialer</a:t>
            </a:r>
          </a:p>
          <a:p>
            <a:r>
              <a:rPr lang="en-US">
                <a:solidFill>
                  <a:srgbClr val="7A2E4F"/>
                </a:solidFill>
              </a:rPr>
              <a:t>Du er ved bunnen av tårnet, så kan bare endre ting fra basen</a:t>
            </a:r>
            <a:endParaRPr lang="en-GB" sz="2800" b="1" dirty="0" smtClean="0">
              <a:solidFill>
                <a:srgbClr val="7A2E4F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master-logo.jpg" descr="master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830011" y="-50605"/>
            <a:ext cx="2289658" cy="1699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Image result for telecommunications ma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3"/>
          <a:stretch/>
        </p:blipFill>
        <p:spPr bwMode="auto">
          <a:xfrm>
            <a:off x="9638904" y="1847851"/>
            <a:ext cx="255696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08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rner.jpg" descr="corner.jp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l="22791" t="17970" r="37426" b="37303"/>
          <a:stretch/>
        </p:blipFill>
        <p:spPr>
          <a:xfrm>
            <a:off x="-323850" y="3067051"/>
            <a:ext cx="2743200" cy="43624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699" y="2275024"/>
            <a:ext cx="8466667" cy="33524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7A2E4F"/>
                </a:solidFill>
              </a:rPr>
              <a:t>Du må sende og nøyaktig tyde en 4-bokstavsmelding innen 2 minutter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7A2E4F"/>
                </a:solidFill>
              </a:rPr>
              <a:t>Avlytte og avkode meldinger sendt av andre lag innen 5 minutter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7A2E4F"/>
                </a:solidFill>
              </a:rPr>
              <a:t>Design og produser en kommunikasjonsstruktur (0,5 m minimum høyde) ved bruk av begrensede materialer</a:t>
            </a:r>
            <a:endParaRPr lang="en-GB" dirty="0" smtClean="0">
              <a:solidFill>
                <a:srgbClr val="7A2E4F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master-logo.jpg" descr="master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830011" y="-50605"/>
            <a:ext cx="2289658" cy="169970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699" y="664301"/>
            <a:ext cx="5524500" cy="71277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7A2E4F"/>
                </a:solidFill>
              </a:rPr>
              <a:t>For å vinne ...</a:t>
            </a:r>
            <a:endParaRPr lang="en-GB" dirty="0">
              <a:solidFill>
                <a:srgbClr val="7A2E4F"/>
              </a:solidFill>
            </a:endParaRPr>
          </a:p>
        </p:txBody>
      </p:sp>
      <p:pic>
        <p:nvPicPr>
          <p:cNvPr id="2052" name="Picture 4" descr="Image result for telecommunications ma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7" t="9503" r="42539" b="2947"/>
          <a:stretch/>
        </p:blipFill>
        <p:spPr bwMode="auto">
          <a:xfrm>
            <a:off x="9983910" y="1796143"/>
            <a:ext cx="2208090" cy="49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31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rner.jpg" descr="corner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l="22791" t="17970" r="37426" b="37303"/>
          <a:stretch/>
        </p:blipFill>
        <p:spPr>
          <a:xfrm>
            <a:off x="-323850" y="3067051"/>
            <a:ext cx="2743200" cy="43624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343" y="490905"/>
            <a:ext cx="8596668" cy="819897"/>
          </a:xfrm>
        </p:spPr>
        <p:txBody>
          <a:bodyPr/>
          <a:lstStyle/>
          <a:p>
            <a:r>
              <a:rPr lang="en-US">
                <a:solidFill>
                  <a:srgbClr val="7A2E4F"/>
                </a:solidFill>
              </a:rPr>
              <a:t>Maksimum materiale og bokstaver</a:t>
            </a:r>
            <a:endParaRPr lang="en-GB" dirty="0">
              <a:solidFill>
                <a:srgbClr val="7A2E4F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003" y="1926420"/>
            <a:ext cx="3360505" cy="4039842"/>
          </a:xfrm>
        </p:spPr>
        <p:txBody>
          <a:bodyPr>
            <a:noAutofit/>
          </a:bodyPr>
          <a:lstStyle/>
          <a:p>
            <a:pPr marL="234000" indent="-234000">
              <a:buClr>
                <a:srgbClr val="EE7919"/>
              </a:buClr>
              <a:buFont typeface="Courier New" panose="02070309020205020404" pitchFamily="49" charset="0"/>
              <a:buChar char="o"/>
            </a:pPr>
            <a:r>
              <a:rPr lang="en-US" sz="2000"/>
              <a:t>firkantet batten </a:t>
            </a:r>
          </a:p>
          <a:p>
            <a:pPr marL="234000" indent="-234000">
              <a:buClr>
                <a:srgbClr val="EE7919"/>
              </a:buClr>
              <a:buFont typeface="Courier New" panose="02070309020205020404" pitchFamily="49" charset="0"/>
              <a:buChar char="o"/>
            </a:pPr>
            <a:r>
              <a:rPr lang="en-US" sz="2000"/>
              <a:t>knagger </a:t>
            </a:r>
          </a:p>
          <a:p>
            <a:pPr marL="234000" indent="-234000">
              <a:buClr>
                <a:srgbClr val="EE7919"/>
              </a:buClr>
              <a:buFont typeface="Courier New" panose="02070309020205020404" pitchFamily="49" charset="0"/>
              <a:buChar char="o"/>
            </a:pPr>
            <a:r>
              <a:rPr lang="en-US" sz="2000"/>
              <a:t>delte pinner </a:t>
            </a:r>
          </a:p>
          <a:p>
            <a:pPr marL="234000" indent="-234000">
              <a:buClr>
                <a:srgbClr val="EE7919"/>
              </a:buClr>
              <a:buFont typeface="Courier New" panose="02070309020205020404" pitchFamily="49" charset="0"/>
              <a:buChar char="o"/>
            </a:pPr>
            <a:r>
              <a:rPr lang="en-US" sz="2000"/>
              <a:t>binders </a:t>
            </a:r>
          </a:p>
          <a:p>
            <a:pPr marL="234000" indent="-234000">
              <a:buClr>
                <a:srgbClr val="EE7919"/>
              </a:buClr>
              <a:buFont typeface="Courier New" panose="02070309020205020404" pitchFamily="49" charset="0"/>
              <a:buChar char="o"/>
            </a:pPr>
            <a:r>
              <a:rPr lang="en-US" sz="2000"/>
              <a:t>papptallerkener </a:t>
            </a:r>
          </a:p>
          <a:p>
            <a:pPr marL="234000" indent="-234000">
              <a:buClr>
                <a:srgbClr val="EE7919"/>
              </a:buClr>
              <a:buFont typeface="Courier New" panose="02070309020205020404" pitchFamily="49" charset="0"/>
              <a:buChar char="o"/>
            </a:pPr>
            <a:r>
              <a:rPr lang="en-US" sz="2000"/>
              <a:t>fargede hjul </a:t>
            </a:r>
          </a:p>
          <a:p>
            <a:pPr marL="234000" indent="-234000">
              <a:buClr>
                <a:srgbClr val="EE7919"/>
              </a:buClr>
              <a:buFont typeface="Courier New" panose="02070309020205020404" pitchFamily="49" charset="0"/>
              <a:buChar char="o"/>
            </a:pPr>
            <a:r>
              <a:rPr lang="en-US" sz="2000"/>
              <a:t>maskeringstape</a:t>
            </a:r>
            <a:endParaRPr lang="en-GB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51281" y="5248276"/>
            <a:ext cx="8909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Corbel" panose="020B0503020204020204" pitchFamily="34" charset="0"/>
              </a:rPr>
              <a:t>A     E     O     P     H     L     R     S     T     </a:t>
            </a:r>
            <a:r>
              <a:rPr lang="en-GB" sz="4400" b="1" dirty="0" smtClean="0">
                <a:latin typeface="Corbel" panose="020B0503020204020204" pitchFamily="34" charset="0"/>
              </a:rPr>
              <a:t>D</a:t>
            </a:r>
            <a:endParaRPr lang="en-GB" sz="4400" b="1" dirty="0">
              <a:latin typeface="Corbel" panose="020B0503020204020204" pitchFamily="34" charset="0"/>
            </a:endParaRPr>
          </a:p>
        </p:txBody>
      </p:sp>
      <p:pic>
        <p:nvPicPr>
          <p:cNvPr id="8" name="master-logo.jpg" descr="master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9830011" y="-50605"/>
            <a:ext cx="2289658" cy="169970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266306" y="1926420"/>
            <a:ext cx="3419994" cy="4039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000" indent="-234000">
              <a:buClr>
                <a:srgbClr val="EE7919"/>
              </a:buClr>
              <a:buFont typeface="Courier New" panose="02070309020205020404" pitchFamily="49" charset="0"/>
              <a:buChar char="o"/>
            </a:pPr>
            <a:r>
              <a:rPr lang="en-US" sz="2000"/>
              <a:t>dowel </a:t>
            </a:r>
          </a:p>
          <a:p>
            <a:pPr marL="234000" indent="-234000">
              <a:buClr>
                <a:srgbClr val="EE7919"/>
              </a:buClr>
              <a:buFont typeface="Courier New" panose="02070309020205020404" pitchFamily="49" charset="0"/>
              <a:buChar char="o"/>
            </a:pPr>
            <a:r>
              <a:rPr lang="en-US" sz="2000"/>
              <a:t>lamper </a:t>
            </a:r>
          </a:p>
          <a:p>
            <a:pPr marL="234000" indent="-234000">
              <a:buClr>
                <a:srgbClr val="EE7919"/>
              </a:buClr>
              <a:buFont typeface="Courier New" panose="02070309020205020404" pitchFamily="49" charset="0"/>
              <a:buChar char="o"/>
            </a:pPr>
            <a:r>
              <a:rPr lang="en-US" sz="2000"/>
              <a:t>batteripakker </a:t>
            </a:r>
          </a:p>
          <a:p>
            <a:pPr marL="234000" indent="-234000">
              <a:buClr>
                <a:srgbClr val="EE7919"/>
              </a:buClr>
              <a:buFont typeface="Courier New" panose="02070309020205020404" pitchFamily="49" charset="0"/>
              <a:buChar char="o"/>
            </a:pPr>
            <a:r>
              <a:rPr lang="en-US" sz="2000"/>
              <a:t>ledninger </a:t>
            </a:r>
          </a:p>
          <a:p>
            <a:pPr marL="234000" indent="-234000">
              <a:buClr>
                <a:srgbClr val="EE7919"/>
              </a:buClr>
              <a:buFont typeface="Courier New" panose="02070309020205020404" pitchFamily="49" charset="0"/>
              <a:buChar char="o"/>
            </a:pPr>
            <a:r>
              <a:rPr lang="en-US" sz="2000"/>
              <a:t>farget papir </a:t>
            </a:r>
          </a:p>
          <a:p>
            <a:pPr marL="234000" indent="-234000">
              <a:buClr>
                <a:srgbClr val="EE7919"/>
              </a:buClr>
              <a:buFont typeface="Courier New" panose="02070309020205020404" pitchFamily="49" charset="0"/>
              <a:buChar char="o"/>
            </a:pPr>
            <a:r>
              <a:rPr lang="en-US" sz="2000"/>
              <a:t>summere </a:t>
            </a:r>
          </a:p>
          <a:p>
            <a:pPr marL="234000" indent="-234000">
              <a:buClr>
                <a:srgbClr val="EE7919"/>
              </a:buClr>
              <a:buFont typeface="Courier New" panose="02070309020205020404" pitchFamily="49" charset="0"/>
              <a:buChar char="o"/>
            </a:pPr>
            <a:r>
              <a:rPr lang="en-US" sz="2000"/>
              <a:t>Post-it®-notater</a:t>
            </a:r>
            <a:endParaRPr lang="en-GB" sz="20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243508" y="1926420"/>
            <a:ext cx="3360505" cy="4039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000" indent="-234000">
              <a:buClr>
                <a:srgbClr val="EE7919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/>
              <a:t>aluminiumsfolie </a:t>
            </a:r>
          </a:p>
          <a:p>
            <a:pPr marL="234000" indent="-234000">
              <a:buClr>
                <a:srgbClr val="EE7919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/>
              <a:t>bølgeblikk </a:t>
            </a:r>
          </a:p>
          <a:p>
            <a:pPr marL="234000" indent="-234000">
              <a:buClr>
                <a:srgbClr val="EE7919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/>
              <a:t>kunststrå </a:t>
            </a:r>
          </a:p>
          <a:p>
            <a:pPr marL="234000" indent="-234000">
              <a:buClr>
                <a:srgbClr val="EE7919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/>
              <a:t>techcard </a:t>
            </a:r>
          </a:p>
          <a:p>
            <a:pPr marL="234000" indent="-234000">
              <a:buClr>
                <a:srgbClr val="EE7919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/>
              <a:t>elastiske bånd </a:t>
            </a:r>
          </a:p>
          <a:p>
            <a:pPr marL="234000" indent="-234000">
              <a:buClr>
                <a:srgbClr val="EE7919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/>
              <a:t>rør rensere </a:t>
            </a:r>
          </a:p>
          <a:p>
            <a:pPr marL="234000" indent="-234000">
              <a:buClr>
                <a:srgbClr val="EE7919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/>
              <a:t>string</a:t>
            </a:r>
            <a:endParaRPr lang="en-GB" sz="2000" dirty="0">
              <a:latin typeface="Corbel" panose="020B0503020204020204" pitchFamily="34" charset="0"/>
            </a:endParaRP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69166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6071</TotalTime>
  <Words>405</Words>
  <Application>Microsoft Macintosh PowerPoint</Application>
  <PresentationFormat>Custom</PresentationFormat>
  <Paragraphs>58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Challenge (Chifferutfordringen) </vt:lpstr>
      <vt:lpstr> Kommunisere meldinger</vt:lpstr>
      <vt:lpstr>PowerPoint Presentation</vt:lpstr>
      <vt:lpstr>PowerPoint Presentation</vt:lpstr>
      <vt:lpstr>PowerPoint Presentation</vt:lpstr>
      <vt:lpstr>PowerPoint Presentation</vt:lpstr>
      <vt:lpstr>Din chifferutfordringer</vt:lpstr>
      <vt:lpstr>For å vinne ...</vt:lpstr>
      <vt:lpstr>Maksimum materiale og bokstaver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Powered  Vehicles</dc:title>
  <dc:creator>Chris Beer</dc:creator>
  <cp:lastModifiedBy>Peter Gray</cp:lastModifiedBy>
  <cp:revision>71</cp:revision>
  <cp:lastPrinted>2018-04-18T08:09:33Z</cp:lastPrinted>
  <dcterms:created xsi:type="dcterms:W3CDTF">2016-02-29T13:05:17Z</dcterms:created>
  <dcterms:modified xsi:type="dcterms:W3CDTF">2019-09-11T09:57:09Z</dcterms:modified>
</cp:coreProperties>
</file>