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  <p:sldMasterId id="2147483668" r:id="rId2"/>
  </p:sldMasterIdLst>
  <p:notesMasterIdLst>
    <p:notesMasterId r:id="rId8"/>
  </p:notesMasterIdLst>
  <p:sldIdLst>
    <p:sldId id="268" r:id="rId3"/>
    <p:sldId id="267" r:id="rId4"/>
    <p:sldId id="269" r:id="rId5"/>
    <p:sldId id="270" r:id="rId6"/>
    <p:sldId id="271" r:id="rId7"/>
  </p:sldIdLst>
  <p:sldSz cx="9144000" cy="5143500" type="screen16x9"/>
  <p:notesSz cx="6858000" cy="9144000"/>
  <p:embeddedFontLst>
    <p:embeddedFont>
      <p:font typeface="Corbel" panose="020B0503020204020204" pitchFamily="34" charset="0"/>
      <p:regular r:id="rId9"/>
      <p:bold r:id="rId10"/>
      <p:italic r:id="rId11"/>
      <p:boldItalic r:id="rId12"/>
    </p:embeddedFont>
    <p:embeddedFont>
      <p:font typeface="Raleway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873" autoAdjust="0"/>
  </p:normalViewPr>
  <p:slideViewPr>
    <p:cSldViewPr snapToGrid="0">
      <p:cViewPr varScale="1">
        <p:scale>
          <a:sx n="79" d="100"/>
          <a:sy n="79" d="100"/>
        </p:scale>
        <p:origin x="11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3.fntdata"/><Relationship Id="rId5" Type="http://schemas.openxmlformats.org/officeDocument/2006/relationships/slide" Target="slides/slide3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036248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494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780" y="637476"/>
            <a:ext cx="3847467" cy="260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868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8" t="18894" r="25004" b="42775"/>
          <a:stretch/>
        </p:blipFill>
        <p:spPr>
          <a:xfrm rot="16200000" flipV="1">
            <a:off x="394444" y="1319628"/>
            <a:ext cx="3429427" cy="421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B4F2E-9C9B-4E73-AFEF-C13DEFED3DDE}" type="datetime1">
              <a:rPr lang="en-GB" smtClean="0">
                <a:solidFill>
                  <a:srgbClr val="3B988F"/>
                </a:solidFill>
              </a:rPr>
              <a:pPr/>
              <a:t>21/03/2019</a:t>
            </a:fld>
            <a:endParaRPr lang="en-GB">
              <a:solidFill>
                <a:srgbClr val="3B988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988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8CE8-86C2-41D4-96CF-5FBDF1B50696}" type="slidenum">
              <a:rPr lang="en-GB" smtClean="0">
                <a:solidFill>
                  <a:srgbClr val="3B988F"/>
                </a:solidFill>
              </a:rPr>
              <a:pPr/>
              <a:t>‹#›</a:t>
            </a:fld>
            <a:endParaRPr lang="en-GB">
              <a:solidFill>
                <a:srgbClr val="3B988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490" y="276848"/>
            <a:ext cx="1121213" cy="75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519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8" t="18894" r="25004" b="42775"/>
          <a:stretch/>
        </p:blipFill>
        <p:spPr>
          <a:xfrm rot="16200000" flipV="1">
            <a:off x="394444" y="1319628"/>
            <a:ext cx="3429427" cy="42183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490" y="276848"/>
            <a:ext cx="1121213" cy="75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7631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289"/>
            <a:ext cx="6036899" cy="51887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490" y="276848"/>
            <a:ext cx="1121213" cy="75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232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86" b="12740"/>
          <a:stretch/>
        </p:blipFill>
        <p:spPr>
          <a:xfrm>
            <a:off x="1" y="1261375"/>
            <a:ext cx="5712842" cy="3875656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0507" y="1543049"/>
            <a:ext cx="2693383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490" y="276848"/>
            <a:ext cx="1121213" cy="75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351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7435-25AE-42F0-BEC3-7904C762C50F}" type="datetime1">
              <a:rPr lang="en-GB" smtClean="0">
                <a:solidFill>
                  <a:srgbClr val="3B988F"/>
                </a:solidFill>
              </a:rPr>
              <a:pPr/>
              <a:t>21/03/2019</a:t>
            </a:fld>
            <a:endParaRPr lang="en-GB">
              <a:solidFill>
                <a:srgbClr val="3B988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988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8CE8-86C2-41D4-96CF-5FBDF1B50696}" type="slidenum">
              <a:rPr lang="en-GB" smtClean="0">
                <a:solidFill>
                  <a:srgbClr val="3B988F"/>
                </a:solidFill>
              </a:rPr>
              <a:pPr/>
              <a:t>‹#›</a:t>
            </a:fld>
            <a:endParaRPr lang="en-GB">
              <a:solidFill>
                <a:srgbClr val="3B988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490" y="276848"/>
            <a:ext cx="1121213" cy="75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798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04EFBA-CD3D-41F6-8B56-50457F8F3BDF}" type="datetime1">
              <a:rPr lang="en-GB" smtClean="0"/>
              <a:pPr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0B8CE8-86C2-41D4-96CF-5FBDF1B50696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490" y="276848"/>
            <a:ext cx="1121213" cy="75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898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8" t="18894" r="25004" b="42775"/>
          <a:stretch/>
        </p:blipFill>
        <p:spPr>
          <a:xfrm rot="16200000" flipV="1">
            <a:off x="394444" y="1319628"/>
            <a:ext cx="3429427" cy="421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B4F2E-9C9B-4E73-AFEF-C13DEFED3DDE}" type="datetime1">
              <a:rPr lang="en-GB" smtClean="0">
                <a:solidFill>
                  <a:srgbClr val="3B988F"/>
                </a:solidFill>
              </a:rPr>
              <a:pPr/>
              <a:t>21/03/2019</a:t>
            </a:fld>
            <a:endParaRPr lang="en-GB">
              <a:solidFill>
                <a:srgbClr val="3B988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988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8CE8-86C2-41D4-96CF-5FBDF1B50696}" type="slidenum">
              <a:rPr lang="en-GB" smtClean="0">
                <a:solidFill>
                  <a:srgbClr val="3B988F"/>
                </a:solidFill>
              </a:rPr>
              <a:pPr/>
              <a:t>‹#›</a:t>
            </a:fld>
            <a:endParaRPr lang="en-GB">
              <a:solidFill>
                <a:srgbClr val="3B988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490" y="276848"/>
            <a:ext cx="1121213" cy="75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443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8" t="18894" r="25004" b="42775"/>
          <a:stretch/>
        </p:blipFill>
        <p:spPr>
          <a:xfrm rot="16200000" flipV="1">
            <a:off x="394444" y="1319628"/>
            <a:ext cx="3429427" cy="42183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490" y="276848"/>
            <a:ext cx="1121213" cy="75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538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289"/>
            <a:ext cx="6036899" cy="51887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490" y="276848"/>
            <a:ext cx="1121213" cy="75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48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86" b="12740"/>
          <a:stretch/>
        </p:blipFill>
        <p:spPr>
          <a:xfrm>
            <a:off x="1" y="1261375"/>
            <a:ext cx="5712842" cy="3875656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0507" y="1543049"/>
            <a:ext cx="2693383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490" y="276848"/>
            <a:ext cx="1121213" cy="75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8442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7435-25AE-42F0-BEC3-7904C762C50F}" type="datetime1">
              <a:rPr lang="en-GB" smtClean="0">
                <a:solidFill>
                  <a:srgbClr val="3B988F"/>
                </a:solidFill>
              </a:rPr>
              <a:pPr/>
              <a:t>21/03/2019</a:t>
            </a:fld>
            <a:endParaRPr lang="en-GB">
              <a:solidFill>
                <a:srgbClr val="3B988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988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8CE8-86C2-41D4-96CF-5FBDF1B50696}" type="slidenum">
              <a:rPr lang="en-GB" smtClean="0">
                <a:solidFill>
                  <a:srgbClr val="3B988F"/>
                </a:solidFill>
              </a:rPr>
              <a:pPr/>
              <a:t>‹#›</a:t>
            </a:fld>
            <a:endParaRPr lang="en-GB">
              <a:solidFill>
                <a:srgbClr val="3B988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490" y="276848"/>
            <a:ext cx="1121213" cy="75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01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780" y="637476"/>
            <a:ext cx="3847467" cy="260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214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04EFBA-CD3D-41F6-8B56-50457F8F3BDF}" type="datetime1">
              <a:rPr lang="en-GB" smtClean="0"/>
              <a:pPr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0B8CE8-86C2-41D4-96CF-5FBDF1B50696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490" y="276848"/>
            <a:ext cx="1121213" cy="75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772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pPr>
              <a:buClrTx/>
              <a:buFontTx/>
              <a:buNone/>
            </a:pPr>
            <a:fld id="{7D2F9686-B8E2-4854-BD9A-E5E7CA0A4885}" type="datetime1">
              <a:rPr lang="en-GB" kern="1200" smtClean="0">
                <a:solidFill>
                  <a:srgbClr val="3B988F"/>
                </a:solidFill>
                <a:latin typeface="Corbel" panose="020B0503020204020204"/>
                <a:ea typeface="+mn-ea"/>
                <a:cs typeface="+mn-cs"/>
              </a:rPr>
              <a:pPr>
                <a:buClrTx/>
                <a:buFontTx/>
                <a:buNone/>
              </a:pPr>
              <a:t>21/03/2019</a:t>
            </a:fld>
            <a:endParaRPr lang="en-GB" kern="1200">
              <a:solidFill>
                <a:srgbClr val="3B988F"/>
              </a:solidFill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pPr>
              <a:buClrTx/>
              <a:buFontTx/>
              <a:buNone/>
            </a:pPr>
            <a:endParaRPr lang="en-GB" kern="1200">
              <a:solidFill>
                <a:srgbClr val="3B988F"/>
              </a:solidFill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buClrTx/>
              <a:buFontTx/>
              <a:buNone/>
            </a:pPr>
            <a:fld id="{B70B8CE8-86C2-41D4-96CF-5FBDF1B50696}" type="slidenum">
              <a:rPr lang="en-GB" kern="1200" smtClean="0">
                <a:solidFill>
                  <a:srgbClr val="3B988F"/>
                </a:solidFill>
                <a:latin typeface="Corbel" panose="020B0503020204020204"/>
                <a:ea typeface="+mn-ea"/>
                <a:cs typeface="+mn-cs"/>
              </a:rPr>
              <a:pPr>
                <a:buClrTx/>
                <a:buFontTx/>
                <a:buNone/>
              </a:pPr>
              <a:t>‹#›</a:t>
            </a:fld>
            <a:endParaRPr lang="en-GB" kern="1200">
              <a:solidFill>
                <a:srgbClr val="3B988F"/>
              </a:solidFill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399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pPr>
              <a:buClrTx/>
              <a:buFontTx/>
              <a:buNone/>
            </a:pPr>
            <a:fld id="{7D2F9686-B8E2-4854-BD9A-E5E7CA0A4885}" type="datetime1">
              <a:rPr lang="en-GB" kern="1200" smtClean="0">
                <a:solidFill>
                  <a:srgbClr val="3B988F"/>
                </a:solidFill>
                <a:latin typeface="Corbel" panose="020B0503020204020204"/>
                <a:ea typeface="+mn-ea"/>
                <a:cs typeface="+mn-cs"/>
              </a:rPr>
              <a:pPr>
                <a:buClrTx/>
                <a:buFontTx/>
                <a:buNone/>
              </a:pPr>
              <a:t>21/03/2019</a:t>
            </a:fld>
            <a:endParaRPr lang="en-GB" kern="1200">
              <a:solidFill>
                <a:srgbClr val="3B988F"/>
              </a:solidFill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pPr>
              <a:buClrTx/>
              <a:buFontTx/>
              <a:buNone/>
            </a:pPr>
            <a:endParaRPr lang="en-GB" kern="1200">
              <a:solidFill>
                <a:srgbClr val="3B988F"/>
              </a:solidFill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buClrTx/>
              <a:buFontTx/>
              <a:buNone/>
            </a:pPr>
            <a:fld id="{B70B8CE8-86C2-41D4-96CF-5FBDF1B50696}" type="slidenum">
              <a:rPr lang="en-GB" kern="1200" smtClean="0">
                <a:solidFill>
                  <a:srgbClr val="3B988F"/>
                </a:solidFill>
                <a:latin typeface="Corbel" panose="020B0503020204020204"/>
                <a:ea typeface="+mn-ea"/>
                <a:cs typeface="+mn-cs"/>
              </a:rPr>
              <a:pPr>
                <a:buClrTx/>
                <a:buFontTx/>
                <a:buNone/>
              </a:pPr>
              <a:t>‹#›</a:t>
            </a:fld>
            <a:endParaRPr lang="en-GB" kern="1200">
              <a:solidFill>
                <a:srgbClr val="3B988F"/>
              </a:solidFill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911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2"/>
          <p:cNvSpPr txBox="1">
            <a:spLocks/>
          </p:cNvSpPr>
          <p:nvPr/>
        </p:nvSpPr>
        <p:spPr>
          <a:xfrm>
            <a:off x="1664589" y="1142289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Raleway"/>
              <a:buNone/>
              <a:defRPr sz="48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Raleway"/>
              <a:buNone/>
              <a:defRPr sz="48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Raleway"/>
              <a:buNone/>
              <a:defRPr sz="48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Raleway"/>
              <a:buNone/>
              <a:defRPr sz="48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Raleway"/>
              <a:buNone/>
              <a:defRPr sz="48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Raleway"/>
              <a:buNone/>
              <a:defRPr sz="48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Raleway"/>
              <a:buNone/>
              <a:defRPr sz="48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Raleway"/>
              <a:buNone/>
              <a:defRPr sz="48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Raleway"/>
              <a:buNone/>
              <a:defRPr sz="48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Raleway"/>
              <a:buNone/>
              <a:tabLst/>
              <a:defRPr/>
            </a:pPr>
            <a:r>
              <a:rPr kumimoji="0" lang="en-GB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sym typeface="Raleway"/>
              </a:rPr>
              <a:t>Perfect Pitch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Raleway"/>
              <a:buNone/>
              <a:tabLst/>
              <a:defRPr/>
            </a:pPr>
            <a:r>
              <a:rPr kumimoji="0" lang="en-GB" sz="5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sym typeface="Raleway"/>
              </a:rPr>
              <a:t>Identifying Variables</a:t>
            </a:r>
            <a:endParaRPr kumimoji="0" lang="en-GB" sz="5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sym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94755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pip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45"/>
          <a:stretch/>
        </p:blipFill>
        <p:spPr bwMode="auto">
          <a:xfrm>
            <a:off x="4294094" y="831489"/>
            <a:ext cx="4849906" cy="431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45008" y="218532"/>
            <a:ext cx="3849086" cy="297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3000"/>
              <a:buFontTx/>
              <a:buNone/>
              <a:tabLst/>
              <a:defRPr/>
            </a:pPr>
            <a:r>
              <a:rPr kumimoji="0" lang="en-GB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46524"/>
                </a:solidFill>
                <a:effectLst/>
                <a:uLnTx/>
                <a:uFillTx/>
                <a:latin typeface="Raleway"/>
                <a:sym typeface="Raleway"/>
              </a:rPr>
              <a:t>Pipes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Tx/>
              <a:buSzPts val="3000"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  <a:t>A note can be made by tapping a pipe.  </a:t>
            </a:r>
            <a:b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</a:b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  <a:t/>
            </a:r>
            <a:b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</a:b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  <a:t>The frequency or pitch describes how “high” or “low” it is 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069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8032" y="190576"/>
            <a:ext cx="3968496" cy="3713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3000"/>
              <a:buFontTx/>
              <a:buNone/>
              <a:tabLst/>
              <a:defRPr/>
            </a:pPr>
            <a:r>
              <a:rPr kumimoji="0" lang="en-GB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46524"/>
                </a:solidFill>
                <a:effectLst/>
                <a:uLnTx/>
                <a:uFillTx/>
                <a:latin typeface="+mj-lt"/>
                <a:sym typeface="Raleway"/>
              </a:rPr>
              <a:t>Changing note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Tx/>
              <a:buSzPts val="3000"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sym typeface="Raleway"/>
              </a:rPr>
              <a:t>How do you make a different note?  You have pipes of different lengths, materials and diameters.  </a:t>
            </a:r>
            <a:b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sym typeface="Raleway"/>
              </a:rPr>
            </a:b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sym typeface="Raleway"/>
              </a:rPr>
              <a:t/>
            </a:r>
            <a:b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sym typeface="Raleway"/>
              </a:rPr>
            </a:b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sym typeface="Raleway"/>
              </a:rPr>
              <a:t>Make some observations/ measurements and record in a table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</p:txBody>
      </p:sp>
      <p:pic>
        <p:nvPicPr>
          <p:cNvPr id="3" name="Picture 2" descr="Image result for pip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45"/>
          <a:stretch/>
        </p:blipFill>
        <p:spPr bwMode="auto">
          <a:xfrm>
            <a:off x="4853294" y="1231392"/>
            <a:ext cx="4290706" cy="381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127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780307"/>
              </p:ext>
            </p:extLst>
          </p:nvPr>
        </p:nvGraphicFramePr>
        <p:xfrm>
          <a:off x="430530" y="1498438"/>
          <a:ext cx="8364072" cy="2598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1018"/>
                <a:gridCol w="2091018"/>
                <a:gridCol w="2091018"/>
                <a:gridCol w="20910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Diameter (w,</a:t>
                      </a:r>
                      <a:r>
                        <a:rPr lang="en-GB" b="1" baseline="0" dirty="0" smtClean="0">
                          <a:solidFill>
                            <a:schemeClr val="bg1"/>
                          </a:solidFill>
                        </a:rPr>
                        <a:t> m, n)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Material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Length (s, m, l)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Pitch</a:t>
                      </a:r>
                      <a:r>
                        <a:rPr lang="en-GB" b="1" baseline="0" dirty="0" smtClean="0">
                          <a:solidFill>
                            <a:schemeClr val="bg1"/>
                          </a:solidFill>
                        </a:rPr>
                        <a:t> (H, M, L)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72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2572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2572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2572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2572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hape 100"/>
          <p:cNvSpPr txBox="1">
            <a:spLocks/>
          </p:cNvSpPr>
          <p:nvPr/>
        </p:nvSpPr>
        <p:spPr>
          <a:xfrm>
            <a:off x="552450" y="730438"/>
            <a:ext cx="37563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Raleway"/>
              <a:buNone/>
              <a:tabLst/>
              <a:defRPr/>
            </a:pPr>
            <a:r>
              <a:rPr kumimoji="0" lang="en-GB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sym typeface="Raleway"/>
              </a:rPr>
              <a:t>Tables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sym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311926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5504" y="788652"/>
            <a:ext cx="64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  <a:t/>
            </a:r>
            <a:b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</a:b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  <a:t>You have limited materials.  </a:t>
            </a:r>
            <a:b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</a:b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  <a:t/>
            </a:r>
            <a:b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</a:b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  <a:t>There is no one solution.</a:t>
            </a:r>
            <a:b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</a:b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  <a:t/>
            </a:r>
            <a:b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</a:b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  <a:t>You may like to test some ideas </a:t>
            </a:r>
            <a:b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</a:b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  <a:t>before you start.  </a:t>
            </a:r>
            <a:b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</a:b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  <a:t/>
            </a:r>
            <a:b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</a:b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aleway"/>
                <a:sym typeface="Raleway"/>
              </a:rPr>
              <a:t>Can you play a tune?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0352" y="511653"/>
            <a:ext cx="687019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46524"/>
                </a:solidFill>
                <a:effectLst/>
                <a:uLnTx/>
                <a:uFillTx/>
                <a:latin typeface="+mj-lt"/>
                <a:sym typeface="Raleway"/>
              </a:rPr>
              <a:t>Use your findings to make a instrument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</p:txBody>
      </p:sp>
      <p:pic>
        <p:nvPicPr>
          <p:cNvPr id="4" name="Picture 2" descr="Image result for pip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45"/>
          <a:stretch/>
        </p:blipFill>
        <p:spPr bwMode="auto">
          <a:xfrm>
            <a:off x="6042064" y="2384155"/>
            <a:ext cx="3101936" cy="2759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28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STEMWORKS BRANDING">
      <a:dk1>
        <a:sysClr val="windowText" lastClr="000000"/>
      </a:dk1>
      <a:lt1>
        <a:srgbClr val="FFFFFF"/>
      </a:lt1>
      <a:dk2>
        <a:srgbClr val="44546A"/>
      </a:dk2>
      <a:lt2>
        <a:srgbClr val="E7E6E6"/>
      </a:lt2>
      <a:accent1>
        <a:srgbClr val="3B988F"/>
      </a:accent1>
      <a:accent2>
        <a:srgbClr val="439BD6"/>
      </a:accent2>
      <a:accent3>
        <a:srgbClr val="3B988F"/>
      </a:accent3>
      <a:accent4>
        <a:srgbClr val="7A2E4E"/>
      </a:accent4>
      <a:accent5>
        <a:srgbClr val="F9B709"/>
      </a:accent5>
      <a:accent6>
        <a:srgbClr val="ED771B"/>
      </a:accent6>
      <a:hlink>
        <a:srgbClr val="439BD6"/>
      </a:hlink>
      <a:folHlink>
        <a:srgbClr val="7A2E4E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1_Basis">
  <a:themeElements>
    <a:clrScheme name="STEMWORKS BRANDING">
      <a:dk1>
        <a:sysClr val="windowText" lastClr="000000"/>
      </a:dk1>
      <a:lt1>
        <a:srgbClr val="FFFFFF"/>
      </a:lt1>
      <a:dk2>
        <a:srgbClr val="44546A"/>
      </a:dk2>
      <a:lt2>
        <a:srgbClr val="E7E6E6"/>
      </a:lt2>
      <a:accent1>
        <a:srgbClr val="3B988F"/>
      </a:accent1>
      <a:accent2>
        <a:srgbClr val="439BD6"/>
      </a:accent2>
      <a:accent3>
        <a:srgbClr val="3B988F"/>
      </a:accent3>
      <a:accent4>
        <a:srgbClr val="7A2E4E"/>
      </a:accent4>
      <a:accent5>
        <a:srgbClr val="F9B709"/>
      </a:accent5>
      <a:accent6>
        <a:srgbClr val="ED771B"/>
      </a:accent6>
      <a:hlink>
        <a:srgbClr val="439BD6"/>
      </a:hlink>
      <a:folHlink>
        <a:srgbClr val="7A2E4E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69</Words>
  <Application>Microsoft Office PowerPoint</Application>
  <PresentationFormat>On-screen Show (16:9)</PresentationFormat>
  <Paragraphs>13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Corbel</vt:lpstr>
      <vt:lpstr>Raleway</vt:lpstr>
      <vt:lpstr>Arial</vt:lpstr>
      <vt:lpstr>Basis</vt:lpstr>
      <vt:lpstr>1_Basis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Nation Meeting Electricity Demand</dc:title>
  <dc:creator>Chris Beer</dc:creator>
  <cp:lastModifiedBy>Simon Kettle</cp:lastModifiedBy>
  <cp:revision>11</cp:revision>
  <dcterms:modified xsi:type="dcterms:W3CDTF">2019-03-21T14:19:13Z</dcterms:modified>
</cp:coreProperties>
</file>