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66" r:id="rId2"/>
    <p:sldId id="292" r:id="rId3"/>
    <p:sldId id="277" r:id="rId4"/>
    <p:sldId id="27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F9A4FBE-0CCF-4970-9FFC-43F5F67981D9}" type="datetimeFigureOut">
              <a:rPr lang="en-GB" smtClean="0"/>
              <a:t>01/10/2018</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97915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A4FBE-0CCF-4970-9FFC-43F5F67981D9}" type="datetimeFigureOut">
              <a:rPr lang="en-GB" smtClean="0"/>
              <a:t>01/10/2018</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3998047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A4FBE-0CCF-4970-9FFC-43F5F67981D9}"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2021979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A4FBE-0CCF-4970-9FFC-43F5F67981D9}"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1114614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A4FBE-0CCF-4970-9FFC-43F5F67981D9}"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2311563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F9A4FBE-0CCF-4970-9FFC-43F5F67981D9}" type="datetimeFigureOut">
              <a:rPr lang="en-GB" smtClean="0"/>
              <a:t>01/10/2018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3493098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F9A4FBE-0CCF-4970-9FFC-43F5F67981D9}" type="datetimeFigureOut">
              <a:rPr lang="en-GB" smtClean="0"/>
              <a:t>01/10/2018</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3592960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F9A4FBE-0CCF-4970-9FFC-43F5F67981D9}"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12166084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F9A4FBE-0CCF-4970-9FFC-43F5F67981D9}"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1696723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9A4FBE-0CCF-4970-9FFC-43F5F67981D9}"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178384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A4FBE-0CCF-4970-9FFC-43F5F67981D9}"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419610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9A4FBE-0CCF-4970-9FFC-43F5F67981D9}" type="datetimeFigureOut">
              <a:rPr lang="en-GB" smtClean="0"/>
              <a:t>01/10/2018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373484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9A4FBE-0CCF-4970-9FFC-43F5F67981D9}" type="datetimeFigureOut">
              <a:rPr lang="en-GB" smtClean="0"/>
              <a:t>01/10/2018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38965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9A4FBE-0CCF-4970-9FFC-43F5F67981D9}" type="datetimeFigureOut">
              <a:rPr lang="en-GB" smtClean="0"/>
              <a:t>01/10/2018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1874186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A4FBE-0CCF-4970-9FFC-43F5F67981D9}" type="datetimeFigureOut">
              <a:rPr lang="en-GB" smtClean="0"/>
              <a:t>01/10/2018</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3506533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A4FBE-0CCF-4970-9FFC-43F5F67981D9}" type="datetimeFigureOut">
              <a:rPr lang="en-GB" smtClean="0"/>
              <a:t>01/10/2018</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632593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A4FBE-0CCF-4970-9FFC-43F5F67981D9}" type="datetimeFigureOut">
              <a:rPr lang="en-GB" smtClean="0"/>
              <a:t>01/10/2018</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73DCCF5-EDBB-4857-AC87-B8891BF1F929}" type="slidenum">
              <a:rPr lang="en-GB" smtClean="0"/>
              <a:t>‹#›</a:t>
            </a:fld>
            <a:endParaRPr lang="en-GB"/>
          </a:p>
        </p:txBody>
      </p:sp>
    </p:spTree>
    <p:extLst>
      <p:ext uri="{BB962C8B-B14F-4D97-AF65-F5344CB8AC3E}">
        <p14:creationId xmlns:p14="http://schemas.microsoft.com/office/powerpoint/2010/main" val="662929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F9A4FBE-0CCF-4970-9FFC-43F5F67981D9}" type="datetimeFigureOut">
              <a:rPr lang="en-GB" smtClean="0"/>
              <a:t>01/10/2018</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73DCCF5-EDBB-4857-AC87-B8891BF1F929}" type="slidenum">
              <a:rPr lang="en-GB" smtClean="0"/>
              <a:t>‹#›</a:t>
            </a:fld>
            <a:endParaRPr lang="en-GB"/>
          </a:p>
        </p:txBody>
      </p:sp>
    </p:spTree>
    <p:extLst>
      <p:ext uri="{BB962C8B-B14F-4D97-AF65-F5344CB8AC3E}">
        <p14:creationId xmlns:p14="http://schemas.microsoft.com/office/powerpoint/2010/main" val="883770561"/>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aV9bUXvJcQ0" TargetMode="External"/><Relationship Id="rId2" Type="http://schemas.openxmlformats.org/officeDocument/2006/relationships/hyperlink" Target="https://www.youtube.com/watch?v=JrFmG_t1f_o&amp;feature=youtu.be" TargetMode="External"/><Relationship Id="rId1" Type="http://schemas.openxmlformats.org/officeDocument/2006/relationships/slideLayout" Target="../slideLayouts/slideLayout2.xml"/><Relationship Id="rId4" Type="http://schemas.openxmlformats.org/officeDocument/2006/relationships/hyperlink" Target="https://www.youtube.com/watch?v=Q_11rwb4vE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408" y="768096"/>
            <a:ext cx="8928815" cy="1223432"/>
          </a:xfrm>
        </p:spPr>
        <p:txBody>
          <a:bodyPr>
            <a:normAutofit fontScale="90000"/>
          </a:bodyPr>
          <a:lstStyle/>
          <a:p>
            <a:pPr algn="ctr"/>
            <a:r>
              <a:rPr lang="en-US" sz="2800" b="1" dirty="0" smtClean="0"/>
              <a:t>ENTREPRENEURSHIP</a:t>
            </a:r>
            <a:br>
              <a:rPr lang="en-US" sz="2800" b="1" dirty="0" smtClean="0"/>
            </a:br>
            <a:r>
              <a:rPr lang="en-US" sz="2800" b="1" dirty="0" smtClean="0">
                <a:solidFill>
                  <a:schemeClr val="accent1">
                    <a:lumMod val="60000"/>
                    <a:lumOff val="40000"/>
                  </a:schemeClr>
                </a:solidFill>
              </a:rPr>
              <a:t>ACTIVITY </a:t>
            </a:r>
            <a:r>
              <a:rPr lang="en-US" sz="2800" b="1" dirty="0" smtClean="0">
                <a:solidFill>
                  <a:schemeClr val="accent1">
                    <a:lumMod val="60000"/>
                    <a:lumOff val="40000"/>
                  </a:schemeClr>
                </a:solidFill>
              </a:rPr>
              <a:t>9: </a:t>
            </a:r>
            <a:r>
              <a:rPr lang="en-US" sz="2800" b="1" dirty="0" smtClean="0">
                <a:solidFill>
                  <a:schemeClr val="accent1">
                    <a:lumMod val="60000"/>
                    <a:lumOff val="40000"/>
                  </a:schemeClr>
                </a:solidFill>
              </a:rPr>
              <a:t>INTERVIEW A LOCAL STEM ENTREPRENEUR</a:t>
            </a:r>
            <a:r>
              <a:rPr lang="en-US" b="1" dirty="0" smtClean="0">
                <a:solidFill>
                  <a:schemeClr val="accent1">
                    <a:lumMod val="60000"/>
                    <a:lumOff val="40000"/>
                  </a:schemeClr>
                </a:solidFill>
              </a:rPr>
              <a:t/>
            </a:r>
            <a:br>
              <a:rPr lang="en-US" b="1" dirty="0" smtClean="0">
                <a:solidFill>
                  <a:schemeClr val="accent1">
                    <a:lumMod val="60000"/>
                    <a:lumOff val="40000"/>
                  </a:schemeClr>
                </a:solidFill>
              </a:rPr>
            </a:br>
            <a:endParaRPr lang="en-GB" b="1" dirty="0">
              <a:solidFill>
                <a:schemeClr val="accent1">
                  <a:lumMod val="60000"/>
                  <a:lumOff val="40000"/>
                </a:schemeClr>
              </a:solidFill>
            </a:endParaRPr>
          </a:p>
        </p:txBody>
      </p:sp>
      <p:sp>
        <p:nvSpPr>
          <p:cNvPr id="4" name="Content Placeholder 3"/>
          <p:cNvSpPr>
            <a:spLocks noGrp="1"/>
          </p:cNvSpPr>
          <p:nvPr>
            <p:ph idx="1"/>
          </p:nvPr>
        </p:nvSpPr>
        <p:spPr>
          <a:xfrm>
            <a:off x="1" y="2424023"/>
            <a:ext cx="11956210" cy="4244196"/>
          </a:xfrm>
        </p:spPr>
        <p:txBody>
          <a:bodyPr>
            <a:normAutofit fontScale="55000" lnSpcReduction="20000"/>
          </a:bodyPr>
          <a:lstStyle/>
          <a:p>
            <a:pPr lvl="1"/>
            <a:r>
              <a:rPr lang="en-US" sz="3600" b="1" dirty="0" smtClean="0"/>
              <a:t>Objective: </a:t>
            </a:r>
            <a:r>
              <a:rPr lang="en-US" sz="3600" dirty="0" smtClean="0"/>
              <a:t>a) Conduct a short research project to answer specific questions, b) draw on several sources, c) enhance their listening and business awareness skills, d) develop their presentation using multimedia components (graphics, images, music, sound), e) be able to present claims and findings in a logical and structured way, f) recognize entrepreneurs within their community and understand how relationships and customer service help make entrepreneurs successful, appreciating at the same time the role of entrepreneurs within their local context. </a:t>
            </a:r>
            <a:endParaRPr lang="en-GB" sz="3600" dirty="0"/>
          </a:p>
          <a:p>
            <a:pPr lvl="1"/>
            <a:r>
              <a:rPr lang="en-US" sz="3600" b="1" dirty="0" smtClean="0"/>
              <a:t>Materials: </a:t>
            </a:r>
            <a:r>
              <a:rPr lang="en-US" sz="3600" dirty="0" smtClean="0"/>
              <a:t>Tape recorder, “Entrepreneur Interview” worksheet, internet access to conduct research, PowerPoint, Prezi or other presentation materials. </a:t>
            </a:r>
            <a:endParaRPr lang="en-GB" sz="3600" dirty="0"/>
          </a:p>
          <a:p>
            <a:pPr lvl="1"/>
            <a:r>
              <a:rPr lang="en-US" sz="3600" b="1" dirty="0" smtClean="0"/>
              <a:t>Target group: </a:t>
            </a:r>
            <a:r>
              <a:rPr lang="en-US" sz="3600" dirty="0" smtClean="0"/>
              <a:t>Teachers of lower secondary schools (students aged 13-15 years)</a:t>
            </a:r>
          </a:p>
          <a:p>
            <a:pPr lvl="1"/>
            <a:r>
              <a:rPr lang="en-US" sz="3600" b="1" dirty="0" smtClean="0"/>
              <a:t>Theme: </a:t>
            </a:r>
            <a:r>
              <a:rPr lang="en-US" sz="3600" dirty="0" smtClean="0"/>
              <a:t>Contribution of entrepreneurs in their communities. </a:t>
            </a:r>
            <a:endParaRPr lang="en-GB" sz="3600" dirty="0"/>
          </a:p>
          <a:p>
            <a:pPr lvl="1"/>
            <a:r>
              <a:rPr lang="en-US" sz="3600" b="1" dirty="0"/>
              <a:t>Working </a:t>
            </a:r>
            <a:r>
              <a:rPr lang="en-US" sz="3600" b="1" dirty="0" smtClean="0"/>
              <a:t>method</a:t>
            </a:r>
            <a:r>
              <a:rPr lang="en-US" sz="3600" dirty="0" smtClean="0"/>
              <a:t>: secondary and primary research conducted, presentation of findings.</a:t>
            </a:r>
            <a:endParaRPr lang="en-GB" sz="3600" dirty="0"/>
          </a:p>
        </p:txBody>
      </p:sp>
    </p:spTree>
    <p:extLst>
      <p:ext uri="{BB962C8B-B14F-4D97-AF65-F5344CB8AC3E}">
        <p14:creationId xmlns:p14="http://schemas.microsoft.com/office/powerpoint/2010/main" val="2360223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408" y="768096"/>
            <a:ext cx="8928815" cy="1223432"/>
          </a:xfrm>
        </p:spPr>
        <p:txBody>
          <a:bodyPr>
            <a:normAutofit fontScale="90000"/>
          </a:bodyPr>
          <a:lstStyle/>
          <a:p>
            <a:pPr algn="ctr"/>
            <a:r>
              <a:rPr lang="en-US" sz="2800" b="1" dirty="0" smtClean="0"/>
              <a:t>ENTREPRENEURSHIP</a:t>
            </a:r>
            <a:br>
              <a:rPr lang="en-US" sz="2800" b="1" dirty="0" smtClean="0"/>
            </a:br>
            <a:r>
              <a:rPr lang="en-US" sz="2800" b="1" dirty="0" smtClean="0">
                <a:solidFill>
                  <a:schemeClr val="accent1">
                    <a:lumMod val="60000"/>
                    <a:lumOff val="40000"/>
                  </a:schemeClr>
                </a:solidFill>
              </a:rPr>
              <a:t>ACTIVITY </a:t>
            </a:r>
            <a:r>
              <a:rPr lang="en-US" sz="2800" b="1" dirty="0" smtClean="0">
                <a:solidFill>
                  <a:schemeClr val="accent1">
                    <a:lumMod val="60000"/>
                    <a:lumOff val="40000"/>
                  </a:schemeClr>
                </a:solidFill>
              </a:rPr>
              <a:t>9: </a:t>
            </a:r>
            <a:r>
              <a:rPr lang="en-US" sz="2800" b="1" dirty="0" smtClean="0">
                <a:solidFill>
                  <a:schemeClr val="accent1">
                    <a:lumMod val="60000"/>
                    <a:lumOff val="40000"/>
                  </a:schemeClr>
                </a:solidFill>
              </a:rPr>
              <a:t>INTERVIEW A LOCAL STEM ENTREPRENEUR</a:t>
            </a:r>
            <a:r>
              <a:rPr lang="en-US" b="1" dirty="0" smtClean="0">
                <a:solidFill>
                  <a:schemeClr val="accent1">
                    <a:lumMod val="60000"/>
                    <a:lumOff val="40000"/>
                  </a:schemeClr>
                </a:solidFill>
              </a:rPr>
              <a:t/>
            </a:r>
            <a:br>
              <a:rPr lang="en-US" b="1" dirty="0" smtClean="0">
                <a:solidFill>
                  <a:schemeClr val="accent1">
                    <a:lumMod val="60000"/>
                    <a:lumOff val="40000"/>
                  </a:schemeClr>
                </a:solidFill>
              </a:rPr>
            </a:br>
            <a:endParaRPr lang="en-GB" b="1" dirty="0">
              <a:solidFill>
                <a:schemeClr val="accent1">
                  <a:lumMod val="60000"/>
                  <a:lumOff val="40000"/>
                </a:schemeClr>
              </a:solidFill>
            </a:endParaRPr>
          </a:p>
        </p:txBody>
      </p:sp>
      <p:sp>
        <p:nvSpPr>
          <p:cNvPr id="4" name="Content Placeholder 3"/>
          <p:cNvSpPr>
            <a:spLocks noGrp="1"/>
          </p:cNvSpPr>
          <p:nvPr>
            <p:ph idx="1"/>
          </p:nvPr>
        </p:nvSpPr>
        <p:spPr>
          <a:xfrm>
            <a:off x="1" y="2424023"/>
            <a:ext cx="11956210" cy="4244196"/>
          </a:xfrm>
        </p:spPr>
        <p:txBody>
          <a:bodyPr>
            <a:normAutofit fontScale="85000" lnSpcReduction="10000"/>
          </a:bodyPr>
          <a:lstStyle/>
          <a:p>
            <a:r>
              <a:rPr lang="eu-ES" dirty="0"/>
              <a:t>The participants will be encouraged to view videos of entrepreneur interviews and other relevant videos in relation to women STEM entrepreneurs, examples including:</a:t>
            </a:r>
            <a:endParaRPr lang="en-GB" dirty="0"/>
          </a:p>
          <a:p>
            <a:r>
              <a:rPr lang="eu-ES" dirty="0"/>
              <a:t>-Virgin Timber Lumber video (USA): </a:t>
            </a:r>
            <a:r>
              <a:rPr lang="eu-ES" u="sng" dirty="0">
                <a:hlinkClick r:id="rId2"/>
              </a:rPr>
              <a:t>https://www.youtube.com/watch?v=JrFmG_t1f_o&amp;feature=youtu.be</a:t>
            </a:r>
            <a:endParaRPr lang="en-GB" dirty="0"/>
          </a:p>
          <a:p>
            <a:r>
              <a:rPr lang="eu-ES" dirty="0"/>
              <a:t>-Australian’s inspiring women in STEM and entrepreneurship: </a:t>
            </a:r>
            <a:r>
              <a:rPr lang="eu-ES" u="sng" dirty="0">
                <a:hlinkClick r:id="rId3"/>
              </a:rPr>
              <a:t>https://www.youtube.com/watch?v=aV9bUXvJcQ0</a:t>
            </a:r>
            <a:endParaRPr lang="en-GB" dirty="0"/>
          </a:p>
          <a:p>
            <a:r>
              <a:rPr lang="eu-ES" dirty="0"/>
              <a:t>-Girls in STEM: A new generation of women in science (USA): </a:t>
            </a:r>
            <a:r>
              <a:rPr lang="eu-ES" u="sng" dirty="0">
                <a:hlinkClick r:id="rId4"/>
              </a:rPr>
              <a:t>https://www.youtube.com/watch?v=Q_11rwb4vEc</a:t>
            </a:r>
            <a:endParaRPr lang="en-GB" dirty="0"/>
          </a:p>
          <a:p>
            <a:r>
              <a:rPr lang="eu-ES" dirty="0"/>
              <a:t>-Videos from national/local entrepreneurs, in their own language. </a:t>
            </a:r>
            <a:endParaRPr lang="en-GB" dirty="0"/>
          </a:p>
          <a:p>
            <a:r>
              <a:rPr lang="eu-ES" dirty="0"/>
              <a:t>The facilitator will briefly explain the purpose and value of this activity, giving detailed instructions to students on how to best identify and approach possible entrepreneurs and persuade them to dedicate time for this interview. </a:t>
            </a:r>
            <a:endParaRPr lang="eu-ES" dirty="0" smtClean="0"/>
          </a:p>
          <a:p>
            <a:r>
              <a:rPr lang="eu-ES" dirty="0" smtClean="0"/>
              <a:t>Another version of this exercise is by inviting the local STEM entrepreneur into the classroom, asking 1-2 people to interview this person, having prepared their questions in advance. </a:t>
            </a:r>
            <a:endParaRPr lang="en-GB" dirty="0"/>
          </a:p>
          <a:p>
            <a:r>
              <a:rPr lang="en-GB" b="1" dirty="0"/>
              <a:t>Duration: </a:t>
            </a:r>
            <a:r>
              <a:rPr lang="eu-ES" dirty="0"/>
              <a:t>a) Preparation time before the interview: 3-5 hours (180-300 minutes) to conduct research into STEM entrepreneurs, the advice they provide and their experiences shared, prior research for the interviewee and his/her business activity and company, b) interview time: 30-45’, c) preparation of presentation: 2-4 hours (120 - 240 minutes). Total 10 hours maximum. </a:t>
            </a:r>
            <a:endParaRPr lang="eu-ES" dirty="0" smtClean="0"/>
          </a:p>
          <a:p>
            <a:r>
              <a:rPr lang="eu-ES" dirty="0" smtClean="0"/>
              <a:t>This </a:t>
            </a:r>
            <a:r>
              <a:rPr lang="eu-ES" dirty="0"/>
              <a:t>is mainly self-directed learning time (homework assigment), as the teacher will not be able to spend so much time on this exercise due to </a:t>
            </a:r>
            <a:r>
              <a:rPr lang="eu-ES" dirty="0" smtClean="0"/>
              <a:t>pressure in covering </a:t>
            </a:r>
            <a:r>
              <a:rPr lang="eu-ES" dirty="0"/>
              <a:t>the curriculum. </a:t>
            </a:r>
            <a:endParaRPr lang="en-GB" dirty="0"/>
          </a:p>
          <a:p>
            <a:pPr marL="457200" lvl="1" indent="0">
              <a:buNone/>
            </a:pPr>
            <a:endParaRPr lang="en-GB" sz="3600" dirty="0"/>
          </a:p>
        </p:txBody>
      </p:sp>
    </p:spTree>
    <p:extLst>
      <p:ext uri="{BB962C8B-B14F-4D97-AF65-F5344CB8AC3E}">
        <p14:creationId xmlns:p14="http://schemas.microsoft.com/office/powerpoint/2010/main" val="1955272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408" y="768096"/>
            <a:ext cx="8928815" cy="1223432"/>
          </a:xfrm>
        </p:spPr>
        <p:txBody>
          <a:bodyPr>
            <a:normAutofit fontScale="90000"/>
          </a:bodyPr>
          <a:lstStyle/>
          <a:p>
            <a:pPr algn="ctr"/>
            <a:r>
              <a:rPr lang="en-US" sz="2800" b="1" dirty="0" smtClean="0"/>
              <a:t>ENTREPRENEURSHIP</a:t>
            </a:r>
            <a:br>
              <a:rPr lang="en-US" sz="2800" b="1" dirty="0" smtClean="0"/>
            </a:br>
            <a:r>
              <a:rPr lang="en-US" sz="2800" b="1" dirty="0" smtClean="0">
                <a:solidFill>
                  <a:schemeClr val="accent1">
                    <a:lumMod val="60000"/>
                    <a:lumOff val="40000"/>
                  </a:schemeClr>
                </a:solidFill>
              </a:rPr>
              <a:t>ACTIVITY </a:t>
            </a:r>
            <a:r>
              <a:rPr lang="en-US" sz="2800" b="1" dirty="0" smtClean="0">
                <a:solidFill>
                  <a:schemeClr val="accent1">
                    <a:lumMod val="60000"/>
                    <a:lumOff val="40000"/>
                  </a:schemeClr>
                </a:solidFill>
              </a:rPr>
              <a:t>9: </a:t>
            </a:r>
            <a:r>
              <a:rPr lang="en-US" sz="2800" b="1" dirty="0" smtClean="0">
                <a:solidFill>
                  <a:schemeClr val="accent1">
                    <a:lumMod val="60000"/>
                    <a:lumOff val="40000"/>
                  </a:schemeClr>
                </a:solidFill>
              </a:rPr>
              <a:t>INTERVIEW A LOCAL STEM ENTREPRENEUR</a:t>
            </a:r>
            <a:br>
              <a:rPr lang="en-US" sz="2800" b="1" dirty="0" smtClean="0">
                <a:solidFill>
                  <a:schemeClr val="accent1">
                    <a:lumMod val="60000"/>
                    <a:lumOff val="40000"/>
                  </a:schemeClr>
                </a:solidFill>
              </a:rPr>
            </a:br>
            <a:r>
              <a:rPr lang="en-US" sz="2800" b="1" dirty="0" smtClean="0">
                <a:solidFill>
                  <a:schemeClr val="accent1">
                    <a:lumMod val="60000"/>
                    <a:lumOff val="40000"/>
                  </a:schemeClr>
                </a:solidFill>
              </a:rPr>
              <a:t>PREPARATION FOR THE INTERVIEW</a:t>
            </a:r>
            <a:r>
              <a:rPr lang="en-US" b="1" dirty="0" smtClean="0"/>
              <a:t/>
            </a:r>
            <a:br>
              <a:rPr lang="en-US" b="1" dirty="0" smtClean="0"/>
            </a:br>
            <a:endParaRPr lang="en-GB" b="1" dirty="0"/>
          </a:p>
        </p:txBody>
      </p:sp>
      <p:sp>
        <p:nvSpPr>
          <p:cNvPr id="4" name="Content Placeholder 3"/>
          <p:cNvSpPr>
            <a:spLocks noGrp="1"/>
          </p:cNvSpPr>
          <p:nvPr>
            <p:ph idx="1"/>
          </p:nvPr>
        </p:nvSpPr>
        <p:spPr>
          <a:xfrm>
            <a:off x="182879" y="2173857"/>
            <a:ext cx="11773331" cy="4623758"/>
          </a:xfrm>
        </p:spPr>
        <p:txBody>
          <a:bodyPr>
            <a:normAutofit/>
          </a:bodyPr>
          <a:lstStyle/>
          <a:p>
            <a:r>
              <a:rPr lang="en-GB" dirty="0" smtClean="0"/>
              <a:t>Ask students to come up with questions of their own to ask a local entrepreneur. </a:t>
            </a:r>
          </a:p>
          <a:p>
            <a:r>
              <a:rPr lang="en-GB" dirty="0" smtClean="0"/>
              <a:t>Ask students to interview an entrepreneur in their community. This can be a relative, a business they or their parents visit or support, etc. </a:t>
            </a:r>
          </a:p>
          <a:p>
            <a:r>
              <a:rPr lang="en-GB" dirty="0" smtClean="0"/>
              <a:t>The teacher should provide a list of their own to the students who don’t know or do not have access to any entrepreneurs</a:t>
            </a:r>
            <a:r>
              <a:rPr lang="en-GB" dirty="0"/>
              <a:t> </a:t>
            </a:r>
            <a:r>
              <a:rPr lang="en-GB" dirty="0" smtClean="0"/>
              <a:t>or invite a STEM entrepreneur in the class. </a:t>
            </a:r>
          </a:p>
          <a:p>
            <a:r>
              <a:rPr lang="en-GB" dirty="0" smtClean="0"/>
              <a:t>Give students a deadline for completing the interview. </a:t>
            </a:r>
          </a:p>
          <a:p>
            <a:r>
              <a:rPr lang="en-GB" dirty="0" smtClean="0"/>
              <a:t>Let them know they will be responsible for sharing what they have learned with the rest of the class. They can prepare a PowerPoint, Prezi or other type of visual presentation to accompany their oral presentation. Ask them to be creative in their presentation.</a:t>
            </a:r>
          </a:p>
          <a:p>
            <a:r>
              <a:rPr lang="en-GB" dirty="0" smtClean="0"/>
              <a:t>Do their research about this specific entrepreneur or company in advance, before the interview takes place. </a:t>
            </a:r>
          </a:p>
          <a:p>
            <a:endParaRPr lang="en-GB" dirty="0"/>
          </a:p>
        </p:txBody>
      </p:sp>
    </p:spTree>
    <p:extLst>
      <p:ext uri="{BB962C8B-B14F-4D97-AF65-F5344CB8AC3E}">
        <p14:creationId xmlns:p14="http://schemas.microsoft.com/office/powerpoint/2010/main" val="337712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000" y="-85920"/>
            <a:ext cx="8928815" cy="1223432"/>
          </a:xfrm>
        </p:spPr>
        <p:txBody>
          <a:bodyPr>
            <a:normAutofit fontScale="90000"/>
          </a:bodyPr>
          <a:lstStyle/>
          <a:p>
            <a:pPr algn="ctr"/>
            <a:r>
              <a:rPr lang="en-US" sz="2800" b="1" dirty="0" smtClean="0">
                <a:solidFill>
                  <a:schemeClr val="bg1"/>
                </a:solidFill>
              </a:rPr>
              <a:t/>
            </a:r>
            <a:br>
              <a:rPr lang="en-US" sz="2800" b="1" dirty="0" smtClean="0">
                <a:solidFill>
                  <a:schemeClr val="bg1"/>
                </a:solidFill>
              </a:rPr>
            </a:br>
            <a:r>
              <a:rPr lang="en-US" sz="2800" b="1" dirty="0" smtClean="0">
                <a:solidFill>
                  <a:schemeClr val="accent1">
                    <a:lumMod val="60000"/>
                    <a:lumOff val="40000"/>
                  </a:schemeClr>
                </a:solidFill>
              </a:rPr>
              <a:t>ACTIVITY </a:t>
            </a:r>
            <a:r>
              <a:rPr lang="en-US" sz="2800" b="1" dirty="0" smtClean="0">
                <a:solidFill>
                  <a:schemeClr val="accent1">
                    <a:lumMod val="60000"/>
                    <a:lumOff val="40000"/>
                  </a:schemeClr>
                </a:solidFill>
              </a:rPr>
              <a:t>9: </a:t>
            </a:r>
            <a:r>
              <a:rPr lang="en-US" sz="2800" b="1" dirty="0" smtClean="0">
                <a:solidFill>
                  <a:schemeClr val="accent1">
                    <a:lumMod val="60000"/>
                    <a:lumOff val="40000"/>
                  </a:schemeClr>
                </a:solidFill>
              </a:rPr>
              <a:t>INTERVIEW A LOCAL STEM ENTREPRENEUR</a:t>
            </a:r>
            <a:br>
              <a:rPr lang="en-US" sz="2800" b="1" dirty="0" smtClean="0">
                <a:solidFill>
                  <a:schemeClr val="accent1">
                    <a:lumMod val="60000"/>
                    <a:lumOff val="40000"/>
                  </a:schemeClr>
                </a:solidFill>
              </a:rPr>
            </a:br>
            <a:r>
              <a:rPr lang="en-US" sz="2800" b="1" dirty="0" smtClean="0">
                <a:solidFill>
                  <a:schemeClr val="accent1">
                    <a:lumMod val="60000"/>
                    <a:lumOff val="40000"/>
                  </a:schemeClr>
                </a:solidFill>
              </a:rPr>
              <a:t>“ENTREPRENEUR INTERVIEW” WORKSHEET</a:t>
            </a:r>
            <a:r>
              <a:rPr lang="en-US" b="1" dirty="0" smtClean="0"/>
              <a:t/>
            </a:r>
            <a:br>
              <a:rPr lang="en-US" b="1" dirty="0" smtClean="0"/>
            </a:br>
            <a:endParaRPr lang="en-GB" b="1" dirty="0"/>
          </a:p>
        </p:txBody>
      </p:sp>
      <p:sp>
        <p:nvSpPr>
          <p:cNvPr id="4" name="Content Placeholder 3"/>
          <p:cNvSpPr>
            <a:spLocks noGrp="1"/>
          </p:cNvSpPr>
          <p:nvPr>
            <p:ph idx="1"/>
          </p:nvPr>
        </p:nvSpPr>
        <p:spPr>
          <a:xfrm>
            <a:off x="0" y="871268"/>
            <a:ext cx="12036725" cy="5986731"/>
          </a:xfrm>
          <a:solidFill>
            <a:schemeClr val="accent1">
              <a:lumMod val="40000"/>
              <a:lumOff val="60000"/>
            </a:schemeClr>
          </a:solidFill>
        </p:spPr>
        <p:txBody>
          <a:bodyPr>
            <a:normAutofit fontScale="70000" lnSpcReduction="20000"/>
          </a:bodyPr>
          <a:lstStyle/>
          <a:p>
            <a:pPr marL="0" indent="0">
              <a:buNone/>
            </a:pPr>
            <a:r>
              <a:rPr lang="en-GB" dirty="0" smtClean="0"/>
              <a:t>Business name: ……………………………………………………….</a:t>
            </a:r>
          </a:p>
          <a:p>
            <a:pPr marL="0" indent="0">
              <a:buNone/>
            </a:pPr>
            <a:r>
              <a:rPr lang="en-GB" dirty="0" smtClean="0"/>
              <a:t>Entrepreneurs’ name: ……………………………………………</a:t>
            </a:r>
            <a:r>
              <a:rPr lang="eu-ES" dirty="0"/>
              <a:t> </a:t>
            </a:r>
            <a:endParaRPr lang="en-GB" dirty="0"/>
          </a:p>
          <a:p>
            <a:r>
              <a:rPr lang="eu-ES" dirty="0"/>
              <a:t>Dear Mr/Mrs (name), we are delighted and honour to have the privilege to interview you today and for devoting your time in this. We would be very interested in learning more about your entrepreneurial journey and about your future professional plans. We have prepared a list of questions for this purpose. </a:t>
            </a:r>
            <a:endParaRPr lang="en-GB" dirty="0"/>
          </a:p>
          <a:p>
            <a:r>
              <a:rPr lang="eu-ES" dirty="0" smtClean="0"/>
              <a:t>1. Can </a:t>
            </a:r>
            <a:r>
              <a:rPr lang="eu-ES" dirty="0"/>
              <a:t>you tell us a few things about you? Your family status, education, professional experience, areas of interest. </a:t>
            </a:r>
            <a:endParaRPr lang="en-GB" dirty="0"/>
          </a:p>
          <a:p>
            <a:r>
              <a:rPr lang="eu-ES" dirty="0"/>
              <a:t>2. What kind of business do you run?</a:t>
            </a:r>
            <a:endParaRPr lang="en-GB" dirty="0"/>
          </a:p>
          <a:p>
            <a:r>
              <a:rPr lang="eu-ES" dirty="0" smtClean="0"/>
              <a:t>3. How </a:t>
            </a:r>
            <a:r>
              <a:rPr lang="eu-ES" dirty="0"/>
              <a:t>long have you been in business?</a:t>
            </a:r>
            <a:endParaRPr lang="en-GB" dirty="0"/>
          </a:p>
          <a:p>
            <a:r>
              <a:rPr lang="eu-ES" dirty="0" smtClean="0"/>
              <a:t>4. What </a:t>
            </a:r>
            <a:r>
              <a:rPr lang="eu-ES" dirty="0"/>
              <a:t>was your inspiration for starting the business?</a:t>
            </a:r>
            <a:endParaRPr lang="en-GB" dirty="0"/>
          </a:p>
          <a:p>
            <a:r>
              <a:rPr lang="eu-ES" dirty="0"/>
              <a:t>5. How is your business related to STEM areas?</a:t>
            </a:r>
            <a:endParaRPr lang="en-GB" dirty="0"/>
          </a:p>
          <a:p>
            <a:r>
              <a:rPr lang="eu-ES" dirty="0"/>
              <a:t>6. How are your studies relevant to the business area that you are involved in?</a:t>
            </a:r>
            <a:endParaRPr lang="en-GB" dirty="0"/>
          </a:p>
          <a:p>
            <a:r>
              <a:rPr lang="eu-ES" dirty="0" smtClean="0"/>
              <a:t>7. What </a:t>
            </a:r>
            <a:r>
              <a:rPr lang="eu-ES" dirty="0"/>
              <a:t>is one thing you wish you would have known prior to starting your own business?</a:t>
            </a:r>
            <a:endParaRPr lang="en-GB" dirty="0"/>
          </a:p>
          <a:p>
            <a:r>
              <a:rPr lang="eu-ES" dirty="0"/>
              <a:t>8. What kind of obstacles did you find on your way and how did you overcome these?</a:t>
            </a:r>
            <a:endParaRPr lang="en-GB" dirty="0"/>
          </a:p>
          <a:p>
            <a:r>
              <a:rPr lang="eu-ES" dirty="0" smtClean="0"/>
              <a:t>9. What </a:t>
            </a:r>
            <a:r>
              <a:rPr lang="eu-ES" dirty="0"/>
              <a:t>is the No.1 mistake entrepreneurs do in their first steps?</a:t>
            </a:r>
            <a:endParaRPr lang="en-GB" dirty="0"/>
          </a:p>
          <a:p>
            <a:r>
              <a:rPr lang="eu-ES" dirty="0" smtClean="0"/>
              <a:t>10. What </a:t>
            </a:r>
            <a:r>
              <a:rPr lang="eu-ES" dirty="0"/>
              <a:t>role has relationship building and networking played in the success of your business?</a:t>
            </a:r>
            <a:endParaRPr lang="en-GB" dirty="0"/>
          </a:p>
          <a:p>
            <a:r>
              <a:rPr lang="eu-ES" dirty="0" smtClean="0"/>
              <a:t>11. What </a:t>
            </a:r>
            <a:r>
              <a:rPr lang="eu-ES" dirty="0"/>
              <a:t>advice do you have for entrepreneurs who are just starting now?</a:t>
            </a:r>
            <a:endParaRPr lang="en-GB" dirty="0"/>
          </a:p>
          <a:p>
            <a:r>
              <a:rPr lang="eu-ES" dirty="0"/>
              <a:t>12. Why do you love what you do? </a:t>
            </a:r>
            <a:endParaRPr lang="en-GB" dirty="0"/>
          </a:p>
          <a:p>
            <a:r>
              <a:rPr lang="eu-ES" dirty="0"/>
              <a:t>13. Do you have any plans for new STEM products/services or new business activities?</a:t>
            </a:r>
            <a:endParaRPr lang="en-GB" dirty="0"/>
          </a:p>
          <a:p>
            <a:pPr marL="0" indent="0">
              <a:buNone/>
            </a:pPr>
            <a:r>
              <a:rPr lang="eu-ES" dirty="0" smtClean="0"/>
              <a:t>* EXTRA QUESTION:  </a:t>
            </a:r>
            <a:r>
              <a:rPr lang="eu-ES" dirty="0"/>
              <a:t>In case of a woman entrepreneur </a:t>
            </a:r>
            <a:r>
              <a:rPr lang="eu-ES" dirty="0" smtClean="0"/>
              <a:t>is being </a:t>
            </a:r>
            <a:r>
              <a:rPr lang="eu-ES" dirty="0"/>
              <a:t>interviewed: Did you face any additional difficulties and challenges due to the fact that you are a woman entrepreneur? What advice would you give to young girls who aspire to become STEM entrepreneurs in the future?</a:t>
            </a:r>
            <a:endParaRPr lang="en-GB" dirty="0"/>
          </a:p>
          <a:p>
            <a:pPr marL="0" indent="0">
              <a:buNone/>
            </a:pPr>
            <a:endParaRPr lang="en-GB" dirty="0"/>
          </a:p>
          <a:p>
            <a:r>
              <a:rPr lang="eu-ES" dirty="0"/>
              <a:t>Thank you for the time you have devoted to us, this is greatly appreciated.</a:t>
            </a:r>
            <a:endParaRPr lang="en-GB" dirty="0"/>
          </a:p>
          <a:p>
            <a:pPr marL="0" indent="0">
              <a:buNone/>
            </a:pPr>
            <a:endParaRPr lang="en-GB" dirty="0" smtClean="0"/>
          </a:p>
        </p:txBody>
      </p:sp>
    </p:spTree>
    <p:extLst>
      <p:ext uri="{BB962C8B-B14F-4D97-AF65-F5344CB8AC3E}">
        <p14:creationId xmlns:p14="http://schemas.microsoft.com/office/powerpoint/2010/main" val="32020892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979</TotalTime>
  <Words>569</Words>
  <Application>Microsoft Office PowerPoint</Application>
  <PresentationFormat>Widescreen</PresentationFormat>
  <Paragraphs>43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Ion Boardroom</vt:lpstr>
      <vt:lpstr>ENTREPRENEURSHIP ACTIVITY 9: INTERVIEW A LOCAL STEM ENTREPRENEUR </vt:lpstr>
      <vt:lpstr>ENTREPRENEURSHIP ACTIVITY 9: INTERVIEW A LOCAL STEM ENTREPRENEUR </vt:lpstr>
      <vt:lpstr>ENTREPRENEURSHIP ACTIVITY 9: INTERVIEW A LOCAL STEM ENTREPRENEUR PREPARATION FOR THE INTERVIEW </vt:lpstr>
      <vt:lpstr> ACTIVITY 9: INTERVIEW A LOCAL STEM ENTREPRENEUR “ENTREPRENEUR INTERVIEW” WORKSHEET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STEMitUP: Instilling interest in STEM entrepreneurship to European students</dc:title>
  <dc:creator>Celia Hadjichristodoulou</dc:creator>
  <cp:lastModifiedBy>Celia Hadjichristodoulou</cp:lastModifiedBy>
  <cp:revision>97</cp:revision>
  <dcterms:created xsi:type="dcterms:W3CDTF">2017-10-09T07:01:59Z</dcterms:created>
  <dcterms:modified xsi:type="dcterms:W3CDTF">2018-10-01T19:29:42Z</dcterms:modified>
</cp:coreProperties>
</file>